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7"/>
  </p:notesMasterIdLst>
  <p:handoutMasterIdLst>
    <p:handoutMasterId r:id="rId28"/>
  </p:handoutMasterIdLst>
  <p:sldIdLst>
    <p:sldId id="1720" r:id="rId6"/>
    <p:sldId id="4338" r:id="rId7"/>
    <p:sldId id="4337" r:id="rId8"/>
    <p:sldId id="4336" r:id="rId9"/>
    <p:sldId id="1660" r:id="rId10"/>
    <p:sldId id="4319" r:id="rId11"/>
    <p:sldId id="4320" r:id="rId12"/>
    <p:sldId id="4321" r:id="rId13"/>
    <p:sldId id="4324" r:id="rId14"/>
    <p:sldId id="4323" r:id="rId15"/>
    <p:sldId id="4327" r:id="rId16"/>
    <p:sldId id="4333" r:id="rId17"/>
    <p:sldId id="4334" r:id="rId18"/>
    <p:sldId id="4326" r:id="rId19"/>
    <p:sldId id="4328" r:id="rId20"/>
    <p:sldId id="261" r:id="rId21"/>
    <p:sldId id="263" r:id="rId22"/>
    <p:sldId id="4330" r:id="rId23"/>
    <p:sldId id="4329" r:id="rId24"/>
    <p:sldId id="4339" r:id="rId25"/>
    <p:sldId id="4340" r:id="rId2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720"/>
            <p14:sldId id="4338"/>
            <p14:sldId id="4337"/>
            <p14:sldId id="4336"/>
            <p14:sldId id="1660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  <p14:sldId id="4339"/>
            <p14:sldId id="43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66549" autoAdjust="0"/>
  </p:normalViewPr>
  <p:slideViewPr>
    <p:cSldViewPr snapToGrid="0">
      <p:cViewPr varScale="1">
        <p:scale>
          <a:sx n="56" d="100"/>
          <a:sy n="56" d="100"/>
        </p:scale>
        <p:origin x="1122" y="7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8/27/2019 4:45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8/27/2019 4:01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  <a:p>
            <a:r>
              <a:rPr lang="en-US" dirty="0"/>
              <a:t>this is a neural network or a perceptron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  <a:p>
            <a:r>
              <a:rPr lang="en-US" dirty="0"/>
              <a:t>it’s much better to extract the features myself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	called the kernel (kernel=3)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multiplication, then add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2 different filters</a:t>
            </a:r>
          </a:p>
          <a:p>
            <a:r>
              <a:rPr lang="en-US" dirty="0"/>
              <a:t>then </a:t>
            </a:r>
            <a:r>
              <a:rPr lang="en-US" dirty="0" err="1"/>
              <a:t>downsample</a:t>
            </a:r>
            <a:endParaRPr lang="en-US" dirty="0"/>
          </a:p>
          <a:p>
            <a:r>
              <a:rPr lang="en-US" dirty="0"/>
              <a:t>we may choose to randomly drop things to avoid overfitting</a:t>
            </a:r>
          </a:p>
          <a:p>
            <a:r>
              <a:rPr lang="en-US" dirty="0"/>
              <a:t>features are outputted and flattened</a:t>
            </a:r>
          </a:p>
          <a:p>
            <a:endParaRPr lang="en-US" dirty="0"/>
          </a:p>
          <a:p>
            <a:r>
              <a:rPr lang="en-US" dirty="0"/>
              <a:t>notebooks.azure.com</a:t>
            </a:r>
          </a:p>
          <a:p>
            <a:r>
              <a:rPr lang="en-US" dirty="0"/>
              <a:t>	</a:t>
            </a:r>
            <a:r>
              <a:rPr lang="en-US" dirty="0" err="1"/>
              <a:t>corp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CNNTutorial</a:t>
            </a:r>
            <a:endParaRPr lang="en-US" dirty="0"/>
          </a:p>
          <a:p>
            <a:r>
              <a:rPr lang="en-US" dirty="0"/>
              <a:t>	02-image-classification</a:t>
            </a:r>
          </a:p>
          <a:p>
            <a:r>
              <a:rPr lang="en-US" dirty="0"/>
              <a:t>now do Azure </a:t>
            </a:r>
            <a:r>
              <a:rPr lang="en-US"/>
              <a:t>Cognitive Services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repo/</a:t>
            </a:r>
            <a:r>
              <a:rPr lang="en-US" dirty="0" err="1"/>
              <a:t>amls</a:t>
            </a:r>
            <a:endParaRPr lang="en-US" dirty="0"/>
          </a:p>
          <a:p>
            <a:r>
              <a:rPr lang="en-US" dirty="0"/>
              <a:t>define a compute image to use that model</a:t>
            </a:r>
          </a:p>
          <a:p>
            <a:r>
              <a:rPr lang="en-US" dirty="0"/>
              <a:t>service uses the container </a:t>
            </a:r>
            <a:r>
              <a:rPr lang="en-US"/>
              <a:t>to inference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8/27/2019 4:01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30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3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	notebooks.azure.com</a:t>
            </a:r>
          </a:p>
          <a:p>
            <a:r>
              <a:rPr lang="en-US" dirty="0"/>
              <a:t>	personal</a:t>
            </a:r>
          </a:p>
          <a:p>
            <a:r>
              <a:rPr lang="en-US" dirty="0"/>
              <a:t>	</a:t>
            </a:r>
            <a:r>
              <a:rPr lang="en-US" dirty="0" err="1"/>
              <a:t>RNN_IoT</a:t>
            </a:r>
            <a:endParaRPr lang="en-US" dirty="0"/>
          </a:p>
          <a:p>
            <a:r>
              <a:rPr lang="en-US" dirty="0"/>
              <a:t>	Lab 5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8/27/2019 4:01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16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8/27/2019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8/27/2019 4:01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033E-0412-4A8E-A7B1-52B9FF8BC9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system that mimics human behavior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Expert systems</a:t>
            </a:r>
          </a:p>
          <a:p>
            <a:r>
              <a:rPr lang="en-US" dirty="0" err="1"/>
              <a:t>Msft</a:t>
            </a:r>
            <a:r>
              <a:rPr lang="en-US" dirty="0"/>
              <a:t> definition today</a:t>
            </a:r>
          </a:p>
          <a:p>
            <a:r>
              <a:rPr lang="en-US" dirty="0"/>
              <a:t>Ai winter due to hype, lack of data and compute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Data mining</a:t>
            </a:r>
          </a:p>
          <a:p>
            <a:r>
              <a:rPr lang="en-US" dirty="0"/>
              <a:t>And lots of data </a:t>
            </a:r>
          </a:p>
          <a:p>
            <a:r>
              <a:rPr lang="en-US" dirty="0"/>
              <a:t>Math to improve the data</a:t>
            </a:r>
          </a:p>
          <a:p>
            <a:r>
              <a:rPr lang="en-US" dirty="0"/>
              <a:t>Features and labels 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Take a stack of </a:t>
            </a:r>
            <a:r>
              <a:rPr lang="en-US" dirty="0" err="1"/>
              <a:t>algos</a:t>
            </a:r>
            <a:r>
              <a:rPr lang="en-US" dirty="0"/>
              <a:t> and apply math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“layers”</a:t>
            </a:r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</a:t>
            </a:r>
          </a:p>
          <a:p>
            <a:r>
              <a:rPr lang="en-US" dirty="0"/>
              <a:t>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better, modeled on human brain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</a:t>
            </a:r>
          </a:p>
          <a:p>
            <a:r>
              <a:rPr lang="en-US" dirty="0"/>
              <a:t>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find the difference, then the mean, then square it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r>
              <a:rPr lang="en-US" dirty="0"/>
              <a:t>function within a function, within a function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8/27/2019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14.jpg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573" y="2789582"/>
            <a:ext cx="9144000" cy="3558538"/>
          </a:xfrm>
        </p:spPr>
        <p:txBody>
          <a:bodyPr/>
          <a:lstStyle/>
          <a:p>
            <a:r>
              <a:rPr lang="en-US" sz="2260" dirty="0"/>
              <a:t>Dave Wentzel</a:t>
            </a:r>
          </a:p>
          <a:p>
            <a:r>
              <a:rPr lang="en-US" sz="2260" dirty="0"/>
              <a:t>linkedin.com/in/</a:t>
            </a:r>
            <a:r>
              <a:rPr lang="en-US" sz="2260" dirty="0" err="1"/>
              <a:t>dwentzel</a:t>
            </a:r>
            <a:endParaRPr lang="en-US" sz="2260" dirty="0"/>
          </a:p>
          <a:p>
            <a:endParaRPr lang="en-US" sz="2260" dirty="0"/>
          </a:p>
          <a:p>
            <a:r>
              <a:rPr lang="en-US" sz="2400" dirty="0"/>
              <a:t>git.davewentzel.com/demos/datasciencehack</a:t>
            </a:r>
          </a:p>
          <a:p>
            <a:endParaRPr lang="en-US" sz="2260" dirty="0"/>
          </a:p>
          <a:p>
            <a:r>
              <a:rPr lang="en-US" sz="2260" dirty="0" err="1"/>
              <a:t>Wifi</a:t>
            </a:r>
            <a:r>
              <a:rPr lang="en-US" sz="2260" dirty="0"/>
              <a:t>:  </a:t>
            </a:r>
          </a:p>
          <a:p>
            <a:pPr lvl="1"/>
            <a:r>
              <a:rPr lang="en-US" sz="2260" dirty="0" err="1"/>
              <a:t>Msftguest</a:t>
            </a:r>
            <a:endParaRPr lang="en-US" sz="2260" dirty="0"/>
          </a:p>
          <a:p>
            <a:pPr lvl="1"/>
            <a:r>
              <a:rPr lang="en-US" sz="2260" dirty="0"/>
              <a:t>Attendee code: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/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/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/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/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/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/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/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/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/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/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/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/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/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/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/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/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/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/>
              <a:t>...or...</a:t>
            </a:r>
          </a:p>
        </p:txBody>
      </p:sp>
    </p:spTree>
    <p:extLst>
      <p:ext uri="{BB962C8B-B14F-4D97-AF65-F5344CB8AC3E}">
        <p14:creationId xmlns:p14="http://schemas.microsoft.com/office/powerpoint/2010/main" val="35516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1B49-962C-42ED-AE80-BE13305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14880-FC4C-4C4F-9883-9A20A242A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202101" cy="3274743"/>
          </a:xfrm>
        </p:spPr>
        <p:txBody>
          <a:bodyPr/>
          <a:lstStyle/>
          <a:p>
            <a:r>
              <a:rPr lang="en-US" dirty="0"/>
              <a:t>share parameters around a “time” dimension vs a CNN which shares parameters around a 2D spatial dimension</a:t>
            </a:r>
          </a:p>
          <a:p>
            <a:r>
              <a:rPr lang="en-US" dirty="0"/>
              <a:t>“recurrent” = “recursive”</a:t>
            </a:r>
          </a:p>
          <a:p>
            <a:r>
              <a:rPr lang="en-US" dirty="0"/>
              <a:t>parameters are “back-fed” (like a loop) with previous values.  This is also called </a:t>
            </a:r>
            <a:r>
              <a:rPr lang="en-US" dirty="0" err="1"/>
              <a:t>backpropogation</a:t>
            </a:r>
            <a:r>
              <a:rPr lang="en-US" dirty="0"/>
              <a:t> but it is NOT the same as CNN </a:t>
            </a:r>
            <a:r>
              <a:rPr lang="en-US" dirty="0" err="1"/>
              <a:t>backpropogation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recurrent neural network">
            <a:extLst>
              <a:ext uri="{FF2B5EF4-FFF2-40B4-BE49-F238E27FC236}">
                <a16:creationId xmlns:a16="http://schemas.microsoft.com/office/drawing/2014/main" id="{8325DC06-4167-42C8-B39C-383CA3BE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24" y="3682226"/>
            <a:ext cx="5446920" cy="301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534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1B49-962C-42ED-AE80-BE13305A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14880-FC4C-4C4F-9883-9A20A242A8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690515"/>
          </a:xfrm>
        </p:spPr>
        <p:txBody>
          <a:bodyPr/>
          <a:lstStyle/>
          <a:p>
            <a:pPr fontAlgn="ctr"/>
            <a:r>
              <a:rPr lang="en-US" dirty="0"/>
              <a:t>Over time you run into gradient problems when you </a:t>
            </a:r>
            <a:r>
              <a:rPr lang="en-US" dirty="0" err="1"/>
              <a:t>backpropogate</a:t>
            </a:r>
            <a:r>
              <a:rPr lang="en-US" dirty="0"/>
              <a:t> as you continue to add the same weights and biases.  Using a forget gate allows you to "forget" some of that information. </a:t>
            </a:r>
          </a:p>
          <a:p>
            <a:pPr fontAlgn="ctr"/>
            <a:r>
              <a:rPr lang="en-US" dirty="0"/>
              <a:t>This is an LSTM (Long Short-term Memory) as we know it today.  </a:t>
            </a:r>
          </a:p>
          <a:p>
            <a:pPr fontAlgn="ctr"/>
            <a:r>
              <a:rPr lang="en-US" dirty="0"/>
              <a:t>Common Use Cases:</a:t>
            </a:r>
          </a:p>
          <a:p>
            <a:pPr lvl="1" fontAlgn="ctr"/>
            <a:r>
              <a:rPr lang="en-US" dirty="0"/>
              <a:t>IoT</a:t>
            </a:r>
          </a:p>
          <a:p>
            <a:pPr lvl="1" fontAlgn="ctr"/>
            <a:r>
              <a:rPr lang="en-US" dirty="0"/>
              <a:t>time-series analytics</a:t>
            </a:r>
          </a:p>
          <a:p>
            <a:pPr lvl="1" fontAlgn="ctr"/>
            <a:r>
              <a:rPr lang="en-US" dirty="0"/>
              <a:t>anomaly detection/alerting</a:t>
            </a:r>
          </a:p>
          <a:p>
            <a:pPr lvl="1" fontAlgn="ctr"/>
            <a:r>
              <a:rPr lang="en-US" dirty="0"/>
              <a:t>some NLP problems</a:t>
            </a:r>
          </a:p>
          <a:p>
            <a:pPr lvl="1" fontAlgn="ctr"/>
            <a:r>
              <a:rPr lang="en-US" dirty="0"/>
              <a:t>conversational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58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7573" y="2789582"/>
            <a:ext cx="9144000" cy="3558538"/>
          </a:xfrm>
        </p:spPr>
        <p:txBody>
          <a:bodyPr/>
          <a:lstStyle/>
          <a:p>
            <a:r>
              <a:rPr lang="en-US" sz="2260" dirty="0"/>
              <a:t>Dave Wentzel</a:t>
            </a:r>
          </a:p>
          <a:p>
            <a:r>
              <a:rPr lang="en-US" sz="2260" dirty="0"/>
              <a:t>linkedin.com/in/</a:t>
            </a:r>
            <a:r>
              <a:rPr lang="en-US" sz="2260" dirty="0" err="1"/>
              <a:t>dwentzel</a:t>
            </a:r>
            <a:endParaRPr lang="en-US" sz="2260" dirty="0"/>
          </a:p>
          <a:p>
            <a:endParaRPr lang="en-US" sz="2260" dirty="0"/>
          </a:p>
          <a:p>
            <a:r>
              <a:rPr lang="en-US" sz="2400" dirty="0"/>
              <a:t>git.davewentzel.com/demos/datasciencehack</a:t>
            </a:r>
          </a:p>
          <a:p>
            <a:endParaRPr lang="en-US" sz="2260" dirty="0"/>
          </a:p>
          <a:p>
            <a:r>
              <a:rPr lang="en-US" sz="2260" dirty="0" err="1"/>
              <a:t>Wifi</a:t>
            </a:r>
            <a:r>
              <a:rPr lang="en-US" sz="2260" dirty="0"/>
              <a:t>:  </a:t>
            </a:r>
          </a:p>
          <a:p>
            <a:pPr lvl="1"/>
            <a:r>
              <a:rPr lang="en-US" sz="2260" dirty="0" err="1"/>
              <a:t>Msftguest</a:t>
            </a:r>
            <a:endParaRPr lang="en-US" sz="2260" dirty="0"/>
          </a:p>
          <a:p>
            <a:pPr lvl="1"/>
            <a:r>
              <a:rPr lang="en-US" sz="2260" dirty="0"/>
              <a:t>Attendee code: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0096" y="1462404"/>
            <a:ext cx="8469058" cy="553998"/>
          </a:xfrm>
        </p:spPr>
        <p:txBody>
          <a:bodyPr/>
          <a:lstStyle/>
          <a:p>
            <a:r>
              <a:rPr lang="en-US" dirty="0"/>
              <a:t>Building a Neural Network from Scratch</a:t>
            </a:r>
          </a:p>
        </p:txBody>
      </p:sp>
    </p:spTree>
    <p:extLst>
      <p:ext uri="{BB962C8B-B14F-4D97-AF65-F5344CB8AC3E}">
        <p14:creationId xmlns:p14="http://schemas.microsoft.com/office/powerpoint/2010/main" val="42549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6ish hours of hands-on</a:t>
            </a:r>
          </a:p>
          <a:p>
            <a:pPr lvl="1"/>
            <a:r>
              <a:rPr lang="en-US" dirty="0"/>
              <a:t>but not a “hands-on”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49BA90-454E-9B47-8A1A-A258B0B2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50" y="1273809"/>
            <a:ext cx="10417788" cy="5271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933B2-7C65-DC42-982F-3B3714055DEE}"/>
              </a:ext>
            </a:extLst>
          </p:cNvPr>
          <p:cNvSpPr/>
          <p:nvPr/>
        </p:nvSpPr>
        <p:spPr bwMode="auto">
          <a:xfrm>
            <a:off x="4987636" y="2859578"/>
            <a:ext cx="6467301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807DC-AD59-4A4D-A9D7-0136D1271748}"/>
              </a:ext>
            </a:extLst>
          </p:cNvPr>
          <p:cNvSpPr/>
          <p:nvPr/>
        </p:nvSpPr>
        <p:spPr bwMode="auto">
          <a:xfrm>
            <a:off x="7614458" y="2859578"/>
            <a:ext cx="3840479" cy="3685632"/>
          </a:xfrm>
          <a:prstGeom prst="rect">
            <a:avLst/>
          </a:prstGeom>
          <a:solidFill>
            <a:srgbClr val="EAEB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729</TotalTime>
  <Words>2231</Words>
  <Application>Microsoft Office PowerPoint</Application>
  <PresentationFormat>Widescreen</PresentationFormat>
  <Paragraphs>735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OpenHack:  Deep Learning</vt:lpstr>
      <vt:lpstr>...or...</vt:lpstr>
      <vt:lpstr>Building a Neural Network from Scratch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</vt:lpstr>
      <vt:lpstr>Recurrent Neural Network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34</cp:revision>
  <dcterms:created xsi:type="dcterms:W3CDTF">2019-02-11T17:06:25Z</dcterms:created>
  <dcterms:modified xsi:type="dcterms:W3CDTF">2019-08-27T20:45:01Z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